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742" r:id="rId5"/>
  </p:sldMasterIdLst>
  <p:notesMasterIdLst>
    <p:notesMasterId r:id="rId22"/>
  </p:notesMasterIdLst>
  <p:handoutMasterIdLst>
    <p:handoutMasterId r:id="rId23"/>
  </p:handoutMasterIdLst>
  <p:sldIdLst>
    <p:sldId id="468" r:id="rId6"/>
    <p:sldId id="476" r:id="rId7"/>
    <p:sldId id="473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</p:sldIdLst>
  <p:sldSz cx="10058400" cy="5486400"/>
  <p:notesSz cx="7010400" cy="9296400"/>
  <p:defaultTextStyle>
    <a:defPPr>
      <a:defRPr lang="en-US"/>
    </a:defPPr>
    <a:lvl1pPr marL="0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61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121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83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244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304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365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426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487" algn="l" defTabSz="7461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489">
          <p15:clr>
            <a:srgbClr val="A4A3A4"/>
          </p15:clr>
        </p15:guide>
        <p15:guide id="4" pos="3762">
          <p15:clr>
            <a:srgbClr val="A4A3A4"/>
          </p15:clr>
        </p15:guide>
        <p15:guide id="5" orient="horz" pos="1151">
          <p15:clr>
            <a:srgbClr val="A4A3A4"/>
          </p15:clr>
        </p15:guide>
        <p15:guide id="6" orient="horz" pos="2069">
          <p15:clr>
            <a:srgbClr val="A4A3A4"/>
          </p15:clr>
        </p15:guide>
        <p15:guide id="7" pos="401">
          <p15:clr>
            <a:srgbClr val="A4A3A4"/>
          </p15:clr>
        </p15:guide>
        <p15:guide id="8" orient="horz" pos="2232">
          <p15:clr>
            <a:srgbClr val="A4A3A4"/>
          </p15:clr>
        </p15:guide>
        <p15:guide id="9" orient="horz" pos="225">
          <p15:clr>
            <a:srgbClr val="A4A3A4"/>
          </p15:clr>
        </p15:guide>
        <p15:guide id="10" orient="horz" pos="910">
          <p15:clr>
            <a:srgbClr val="A4A3A4"/>
          </p15:clr>
        </p15:guide>
        <p15:guide id="11" orient="horz" pos="3348">
          <p15:clr>
            <a:srgbClr val="A4A3A4"/>
          </p15:clr>
        </p15:guide>
        <p15:guide id="12" pos="3246">
          <p15:clr>
            <a:srgbClr val="A4A3A4"/>
          </p15:clr>
        </p15:guide>
        <p15:guide id="13" pos="446">
          <p15:clr>
            <a:srgbClr val="A4A3A4"/>
          </p15:clr>
        </p15:guide>
        <p15:guide id="14" pos="5913">
          <p15:clr>
            <a:srgbClr val="A4A3A4"/>
          </p15:clr>
        </p15:guide>
        <p15:guide id="15" orient="horz" pos="2233">
          <p15:clr>
            <a:srgbClr val="A4A3A4"/>
          </p15:clr>
        </p15:guide>
        <p15:guide id="16" pos="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eron, Julia" initials="CJ" lastIdx="1" clrIdx="0">
    <p:extLst/>
  </p:cmAuthor>
  <p:cmAuthor id="2" name="Ariella Calin" initials="AC" lastIdx="15" clrIdx="1"/>
  <p:cmAuthor id="3" name="Wenyi Cui" initials="WC" lastIdx="4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504D"/>
    <a:srgbClr val="701D46"/>
    <a:srgbClr val="B61E36"/>
    <a:srgbClr val="D8D2C5"/>
    <a:srgbClr val="45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8934" autoAdjust="0"/>
  </p:normalViewPr>
  <p:slideViewPr>
    <p:cSldViewPr snapToGrid="0">
      <p:cViewPr varScale="1">
        <p:scale>
          <a:sx n="106" d="100"/>
          <a:sy n="106" d="100"/>
        </p:scale>
        <p:origin x="126" y="252"/>
      </p:cViewPr>
      <p:guideLst>
        <p:guide orient="horz" pos="973"/>
        <p:guide pos="388"/>
        <p:guide orient="horz" pos="489"/>
        <p:guide pos="3762"/>
        <p:guide orient="horz" pos="1151"/>
        <p:guide orient="horz" pos="2069"/>
        <p:guide pos="401"/>
        <p:guide orient="horz" pos="2232"/>
        <p:guide orient="horz" pos="225"/>
        <p:guide orient="horz" pos="910"/>
        <p:guide orient="horz" pos="3348"/>
        <p:guide pos="3246"/>
        <p:guide pos="446"/>
        <p:guide pos="5913"/>
        <p:guide orient="horz" pos="2233"/>
        <p:guide pos="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200" d="100"/>
          <a:sy n="200" d="100"/>
        </p:scale>
        <p:origin x="-72" y="79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FE8458D3-8157-4B67-B84A-CF2D894E436D}" type="datetimeFigureOut">
              <a:rPr lang="en-US" smtClean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F6A96B5E-305F-4B53-B2CB-677616B1F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592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D587086-7353-BB42-98E7-0D35408E7F7B}" type="datetimeFigureOut">
              <a:rPr lang="en-US" smtClean="0"/>
              <a:t>6/11/2018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3" y="696913"/>
            <a:ext cx="63912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DB54D161-A041-B143-B317-F17EEDA2D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658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61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121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83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244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304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365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426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487" algn="l" defTabSz="3730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4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60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0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$1.6B spend under “management” – Does</a:t>
            </a:r>
            <a:r>
              <a:rPr lang="en-US" baseline="0" dirty="0" smtClean="0"/>
              <a:t> not include large programs such as Modernizations, Grain Car build,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	Roughly 1/3 Material 2/3 Services  ($1B in Services)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Vision – Service Provider – First and Foremost, but we are also strategic business partners.  </a:t>
            </a:r>
          </a:p>
          <a:p>
            <a:r>
              <a:rPr lang="en-US" baseline="0" dirty="0" smtClean="0"/>
              <a:t>	2 functions of the organization : Supply/Execution and Sourcing/Strategy – We have very few people doing Sourcing/Strategy &amp; most people focused on execution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must improve our procurement processes &amp; tools, so that we can re-deploy people into sourcing related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0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1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5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6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0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3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4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9563" y="696913"/>
            <a:ext cx="6391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4D161-A041-B143-B317-F17EEDA2D8A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7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 b="2413"/>
          <a:stretch/>
        </p:blipFill>
        <p:spPr>
          <a:xfrm>
            <a:off x="-1" y="0"/>
            <a:ext cx="10055401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07" y="4942083"/>
            <a:ext cx="879211" cy="3587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3827" y="3510281"/>
            <a:ext cx="4551218" cy="1242753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_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67793" cy="54864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7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0058401" cy="5486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04343"/>
            <a:ext cx="854964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108960"/>
            <a:ext cx="70408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73" y="5085080"/>
            <a:ext cx="2262187" cy="292100"/>
          </a:xfrm>
        </p:spPr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 b="2413"/>
          <a:stretch/>
        </p:blipFill>
        <p:spPr>
          <a:xfrm>
            <a:off x="-1" y="0"/>
            <a:ext cx="10055401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07" y="4942083"/>
            <a:ext cx="879211" cy="3587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3827" y="3510281"/>
            <a:ext cx="4551218" cy="1242753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1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5" r="8746"/>
          <a:stretch/>
        </p:blipFill>
        <p:spPr>
          <a:xfrm>
            <a:off x="-63800" y="-64169"/>
            <a:ext cx="10114515" cy="55505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3827" y="3510281"/>
            <a:ext cx="4551218" cy="1242753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07" y="4942083"/>
            <a:ext cx="879211" cy="3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4279" r="8424" b="22182"/>
          <a:stretch/>
        </p:blipFill>
        <p:spPr>
          <a:xfrm>
            <a:off x="-15631" y="-250092"/>
            <a:ext cx="10081845" cy="57284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3827" y="3510281"/>
            <a:ext cx="4551218" cy="1242753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07" y="4942083"/>
            <a:ext cx="879211" cy="3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3"/>
            <a:ext cx="5628534" cy="509904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04969" y="1438275"/>
            <a:ext cx="8681919" cy="326453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863600"/>
            <a:ext cx="7622616" cy="304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C6D5-F710-4B92-91CF-3D7407FC267E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  <p:pic>
        <p:nvPicPr>
          <p:cNvPr id="11" name="Picture 10" descr="CP_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25" y="5188377"/>
            <a:ext cx="315318" cy="1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3"/>
            <a:ext cx="5628534" cy="519429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701994" y="1439460"/>
            <a:ext cx="4161409" cy="34810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220416" y="1439460"/>
            <a:ext cx="4161409" cy="34810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4" y="863600"/>
            <a:ext cx="7622616" cy="304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 cap="all" baseline="0"/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65C7-49B7-4CF3-8517-5A78A8D4FD31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2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57188"/>
            <a:ext cx="3244096" cy="1280160"/>
          </a:xfrm>
        </p:spPr>
        <p:txBody>
          <a:bodyPr anchor="b"/>
          <a:lstStyle>
            <a:lvl1pPr>
              <a:defRPr sz="23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300" y="789942"/>
            <a:ext cx="5092065" cy="38989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71688"/>
            <a:ext cx="3244096" cy="261493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73061" indent="0">
              <a:buNone/>
              <a:defRPr sz="1100"/>
            </a:lvl2pPr>
            <a:lvl3pPr marL="746121" indent="0">
              <a:buNone/>
              <a:defRPr sz="1000"/>
            </a:lvl3pPr>
            <a:lvl4pPr marL="1119183" indent="0">
              <a:buNone/>
              <a:defRPr sz="800"/>
            </a:lvl4pPr>
            <a:lvl5pPr marL="1492244" indent="0">
              <a:buNone/>
              <a:defRPr sz="800"/>
            </a:lvl5pPr>
            <a:lvl6pPr marL="1865304" indent="0">
              <a:buNone/>
              <a:defRPr sz="800"/>
            </a:lvl6pPr>
            <a:lvl7pPr marL="2238365" indent="0">
              <a:buNone/>
              <a:defRPr sz="800"/>
            </a:lvl7pPr>
            <a:lvl8pPr marL="2611426" indent="0">
              <a:buNone/>
              <a:defRPr sz="800"/>
            </a:lvl8pPr>
            <a:lvl9pPr marL="2984487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54B5-4534-4C49-99F8-A5542E46FC34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2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6713" y="1444627"/>
            <a:ext cx="3038476" cy="349745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509963" y="1452247"/>
            <a:ext cx="3038476" cy="348107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653213" y="1452247"/>
            <a:ext cx="3038476" cy="348107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D9B9-1B5F-4230-9A6B-09DFB649A7AF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7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CGY_SSV\C&amp;PA Image Database\2012 Annual Report\ED-8386-0130_revised MoW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b="5546"/>
          <a:stretch/>
        </p:blipFill>
        <p:spPr bwMode="auto">
          <a:xfrm>
            <a:off x="9525" y="1"/>
            <a:ext cx="10034954" cy="54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3827" y="3510281"/>
            <a:ext cx="4551218" cy="1242753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07" y="4942083"/>
            <a:ext cx="879211" cy="3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6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BAAC-648B-4842-834C-DA9902ED01A4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6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760"/>
            <a:ext cx="3244096" cy="1280160"/>
          </a:xfrm>
        </p:spPr>
        <p:txBody>
          <a:bodyPr anchor="b"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789942"/>
            <a:ext cx="5092065" cy="38989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86610"/>
            <a:ext cx="3244096" cy="260858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73061" indent="0">
              <a:buNone/>
              <a:defRPr sz="1100"/>
            </a:lvl2pPr>
            <a:lvl3pPr marL="746121" indent="0">
              <a:buNone/>
              <a:defRPr sz="1000"/>
            </a:lvl3pPr>
            <a:lvl4pPr marL="1119183" indent="0">
              <a:buNone/>
              <a:defRPr sz="800"/>
            </a:lvl4pPr>
            <a:lvl5pPr marL="1492244" indent="0">
              <a:buNone/>
              <a:defRPr sz="800"/>
            </a:lvl5pPr>
            <a:lvl6pPr marL="1865304" indent="0">
              <a:buNone/>
              <a:defRPr sz="800"/>
            </a:lvl6pPr>
            <a:lvl7pPr marL="2238365" indent="0">
              <a:buNone/>
              <a:defRPr sz="800"/>
            </a:lvl7pPr>
            <a:lvl8pPr marL="2611426" indent="0">
              <a:buNone/>
              <a:defRPr sz="800"/>
            </a:lvl8pPr>
            <a:lvl9pPr marL="2984487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89AA-9BD0-4405-81A0-4493B895DE9B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0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_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67793" cy="54864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0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0058401" cy="5486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1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04343"/>
            <a:ext cx="854964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108960"/>
            <a:ext cx="70408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73" y="5085080"/>
            <a:ext cx="2262187" cy="292100"/>
          </a:xfrm>
        </p:spPr>
        <p:txBody>
          <a:bodyPr/>
          <a:lstStyle/>
          <a:p>
            <a:fld id="{AF88E988-FB04-AB4E-BE5A-59F242AF7F7A}" type="slidenum">
              <a:rPr lang="en-US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4279" r="8424" b="22182"/>
          <a:stretch/>
        </p:blipFill>
        <p:spPr>
          <a:xfrm>
            <a:off x="-15631" y="-250092"/>
            <a:ext cx="10081845" cy="57284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3827" y="3510281"/>
            <a:ext cx="4551218" cy="1242753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07" y="4942083"/>
            <a:ext cx="879211" cy="3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3"/>
            <a:ext cx="5628534" cy="509904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04969" y="1438275"/>
            <a:ext cx="8681919" cy="326453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863600"/>
            <a:ext cx="7622616" cy="304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C6D5-F710-4B92-91CF-3D7407FC26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P_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25" y="5188377"/>
            <a:ext cx="315318" cy="1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3"/>
            <a:ext cx="5628534" cy="519429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701994" y="1439460"/>
            <a:ext cx="4161409" cy="34810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220416" y="1439460"/>
            <a:ext cx="4161409" cy="348107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4" y="863600"/>
            <a:ext cx="7622616" cy="304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 cap="all" baseline="0"/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65C7-49B7-4CF3-8517-5A78A8D4FD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3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57188"/>
            <a:ext cx="3244096" cy="1280160"/>
          </a:xfrm>
        </p:spPr>
        <p:txBody>
          <a:bodyPr anchor="b"/>
          <a:lstStyle>
            <a:lvl1pPr>
              <a:defRPr sz="23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300" y="789942"/>
            <a:ext cx="5092065" cy="38989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71688"/>
            <a:ext cx="3244096" cy="261493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73061" indent="0">
              <a:buNone/>
              <a:defRPr sz="1100"/>
            </a:lvl2pPr>
            <a:lvl3pPr marL="746121" indent="0">
              <a:buNone/>
              <a:defRPr sz="1000"/>
            </a:lvl3pPr>
            <a:lvl4pPr marL="1119183" indent="0">
              <a:buNone/>
              <a:defRPr sz="800"/>
            </a:lvl4pPr>
            <a:lvl5pPr marL="1492244" indent="0">
              <a:buNone/>
              <a:defRPr sz="800"/>
            </a:lvl5pPr>
            <a:lvl6pPr marL="1865304" indent="0">
              <a:buNone/>
              <a:defRPr sz="800"/>
            </a:lvl6pPr>
            <a:lvl7pPr marL="2238365" indent="0">
              <a:buNone/>
              <a:defRPr sz="800"/>
            </a:lvl7pPr>
            <a:lvl8pPr marL="2611426" indent="0">
              <a:buNone/>
              <a:defRPr sz="800"/>
            </a:lvl8pPr>
            <a:lvl9pPr marL="2984487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54B5-4534-4C49-99F8-A5542E46F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3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6713" y="1444627"/>
            <a:ext cx="3038476" cy="349745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509963" y="1452247"/>
            <a:ext cx="3038476" cy="348107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653213" y="1452247"/>
            <a:ext cx="3038476" cy="348107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D9B9-1B5F-4230-9A6B-09DFB649A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BAAC-648B-4842-834C-DA9902ED0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2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760"/>
            <a:ext cx="3244096" cy="1280160"/>
          </a:xfrm>
        </p:spPr>
        <p:txBody>
          <a:bodyPr anchor="b"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789942"/>
            <a:ext cx="5092065" cy="38989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86610"/>
            <a:ext cx="3244096" cy="260858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73061" indent="0">
              <a:buNone/>
              <a:defRPr sz="1100"/>
            </a:lvl2pPr>
            <a:lvl3pPr marL="746121" indent="0">
              <a:buNone/>
              <a:defRPr sz="1000"/>
            </a:lvl3pPr>
            <a:lvl4pPr marL="1119183" indent="0">
              <a:buNone/>
              <a:defRPr sz="800"/>
            </a:lvl4pPr>
            <a:lvl5pPr marL="1492244" indent="0">
              <a:buNone/>
              <a:defRPr sz="800"/>
            </a:lvl5pPr>
            <a:lvl6pPr marL="1865304" indent="0">
              <a:buNone/>
              <a:defRPr sz="800"/>
            </a:lvl6pPr>
            <a:lvl7pPr marL="2238365" indent="0">
              <a:buNone/>
              <a:defRPr sz="800"/>
            </a:lvl7pPr>
            <a:lvl8pPr marL="2611426" indent="0">
              <a:buNone/>
              <a:defRPr sz="800"/>
            </a:lvl8pPr>
            <a:lvl9pPr marL="2984487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5085080"/>
            <a:ext cx="226314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89AA-9BD0-4405-81A0-4493B895DE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  <a:prstGeom prst="rect">
            <a:avLst/>
          </a:prstGeom>
        </p:spPr>
        <p:txBody>
          <a:bodyPr vert="horz" lIns="74613" tIns="37308" rIns="74613" bIns="3730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6" y="1267462"/>
            <a:ext cx="8678863" cy="3481070"/>
          </a:xfrm>
          <a:prstGeom prst="rect">
            <a:avLst/>
          </a:prstGeom>
        </p:spPr>
        <p:txBody>
          <a:bodyPr vert="horz" lIns="74613" tIns="37308" rIns="74613" bIns="3730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5085080"/>
            <a:ext cx="339471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8024" y="5024021"/>
            <a:ext cx="2262187" cy="29210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B466-7B4F-4B52-85D7-35943902209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 descr="L_Grey_Lines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3157"/>
          </a:xfrm>
          <a:prstGeom prst="rect">
            <a:avLst/>
          </a:prstGeom>
        </p:spPr>
      </p:pic>
      <p:pic>
        <p:nvPicPr>
          <p:cNvPr id="8" name="Picture 7" descr="CP_Grey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25" y="5188377"/>
            <a:ext cx="315318" cy="1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4" r:id="rId2"/>
    <p:sldLayoutId id="2147483729" r:id="rId3"/>
    <p:sldLayoutId id="2147483704" r:id="rId4"/>
    <p:sldLayoutId id="2147483707" r:id="rId5"/>
    <p:sldLayoutId id="2147483708" r:id="rId6"/>
    <p:sldLayoutId id="2147483709" r:id="rId7"/>
    <p:sldLayoutId id="2147483710" r:id="rId8"/>
    <p:sldLayoutId id="2147483722" r:id="rId9"/>
    <p:sldLayoutId id="2147483726" r:id="rId10"/>
    <p:sldLayoutId id="2147483705" r:id="rId11"/>
    <p:sldLayoutId id="214748372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6121" rtl="0" eaLnBrk="1" latinLnBrk="0" hangingPunct="1">
        <a:lnSpc>
          <a:spcPct val="90000"/>
        </a:lnSpc>
        <a:spcBef>
          <a:spcPct val="0"/>
        </a:spcBef>
        <a:buNone/>
        <a:defRPr sz="2300" b="1" kern="1200" cap="all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30572" indent="-230572" algn="l" defTabSz="746121" rtl="0" eaLnBrk="1" latinLnBrk="0" hangingPunct="1">
        <a:lnSpc>
          <a:spcPct val="90000"/>
        </a:lnSpc>
        <a:spcBef>
          <a:spcPts val="816"/>
        </a:spcBef>
        <a:buSzPct val="110000"/>
        <a:buFont typeface="Arial" panose="020B0604020202020204" pitchFamily="34" charset="0"/>
        <a:buChar char="•"/>
        <a:defRPr sz="1800" kern="1200">
          <a:solidFill>
            <a:srgbClr val="60504D"/>
          </a:solidFill>
          <a:latin typeface="Arial"/>
          <a:ea typeface="+mn-ea"/>
          <a:cs typeface="Arial"/>
        </a:defRPr>
      </a:lvl1pPr>
      <a:lvl2pPr marL="559591" indent="-186530" algn="l" defTabSz="746121" rtl="0" eaLnBrk="1" latinLnBrk="0" hangingPunct="1">
        <a:lnSpc>
          <a:spcPct val="90000"/>
        </a:lnSpc>
        <a:spcBef>
          <a:spcPts val="408"/>
        </a:spcBef>
        <a:buFont typeface="Wingdings" panose="05000000000000000000" pitchFamily="2" charset="2"/>
        <a:buChar char="§"/>
        <a:defRPr sz="1800" kern="1200">
          <a:solidFill>
            <a:srgbClr val="60504D"/>
          </a:solidFill>
          <a:latin typeface="Arial"/>
          <a:ea typeface="+mn-ea"/>
          <a:cs typeface="Arial"/>
        </a:defRPr>
      </a:lvl2pPr>
      <a:lvl3pPr marL="932653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‒"/>
        <a:defRPr sz="1800" kern="1200">
          <a:solidFill>
            <a:srgbClr val="60504D"/>
          </a:solidFill>
          <a:latin typeface="Arial"/>
          <a:ea typeface="+mn-ea"/>
          <a:cs typeface="Arial"/>
        </a:defRPr>
      </a:lvl3pPr>
      <a:lvl4pPr marL="1305713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800" kern="1200">
          <a:solidFill>
            <a:srgbClr val="60504D"/>
          </a:solidFill>
          <a:latin typeface="Arial"/>
          <a:ea typeface="+mn-ea"/>
          <a:cs typeface="Arial"/>
        </a:defRPr>
      </a:lvl4pPr>
      <a:lvl5pPr marL="1678774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800" kern="1200">
          <a:solidFill>
            <a:srgbClr val="60504D"/>
          </a:solidFill>
          <a:latin typeface="Arial"/>
          <a:ea typeface="+mn-ea"/>
          <a:cs typeface="Arial"/>
        </a:defRPr>
      </a:lvl5pPr>
      <a:lvl6pPr marL="2051834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895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957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017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61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121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83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244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304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365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426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487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812" y="356871"/>
            <a:ext cx="5628534" cy="635098"/>
          </a:xfrm>
          <a:prstGeom prst="rect">
            <a:avLst/>
          </a:prstGeom>
        </p:spPr>
        <p:txBody>
          <a:bodyPr vert="horz" lIns="74613" tIns="37308" rIns="74613" bIns="3730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6" y="1267462"/>
            <a:ext cx="8678863" cy="3481070"/>
          </a:xfrm>
          <a:prstGeom prst="rect">
            <a:avLst/>
          </a:prstGeom>
        </p:spPr>
        <p:txBody>
          <a:bodyPr vert="horz" lIns="74613" tIns="37308" rIns="74613" bIns="3730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5085080"/>
            <a:ext cx="3394710" cy="292100"/>
          </a:xfrm>
          <a:prstGeom prst="rect">
            <a:avLst/>
          </a:prstGeom>
        </p:spPr>
        <p:txBody>
          <a:bodyPr vert="horz" lIns="74613" tIns="37308" rIns="74613" bIns="3730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2514E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8024" y="5024021"/>
            <a:ext cx="2262187" cy="29210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B466-7B4F-4B52-85D7-359439022095}" type="slidenum">
              <a:rPr lang="en-CA" smtClean="0">
                <a:solidFill>
                  <a:srgbClr val="62514E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62514E">
                  <a:tint val="75000"/>
                </a:srgbClr>
              </a:solidFill>
            </a:endParaRPr>
          </a:p>
        </p:txBody>
      </p:sp>
      <p:pic>
        <p:nvPicPr>
          <p:cNvPr id="6" name="Picture 5" descr="L_Grey_Lines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3157"/>
          </a:xfrm>
          <a:prstGeom prst="rect">
            <a:avLst/>
          </a:prstGeom>
        </p:spPr>
      </p:pic>
      <p:pic>
        <p:nvPicPr>
          <p:cNvPr id="8" name="Picture 7" descr="CP_Grey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25" y="5188377"/>
            <a:ext cx="315318" cy="1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6121" rtl="0" eaLnBrk="1" latinLnBrk="0" hangingPunct="1">
        <a:lnSpc>
          <a:spcPct val="90000"/>
        </a:lnSpc>
        <a:spcBef>
          <a:spcPct val="0"/>
        </a:spcBef>
        <a:buNone/>
        <a:defRPr sz="2300" b="1" kern="1200" cap="all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30572" indent="-230572" algn="l" defTabSz="746121" rtl="0" eaLnBrk="1" latinLnBrk="0" hangingPunct="1">
        <a:lnSpc>
          <a:spcPct val="90000"/>
        </a:lnSpc>
        <a:spcBef>
          <a:spcPts val="816"/>
        </a:spcBef>
        <a:buSzPct val="110000"/>
        <a:buFont typeface="Arial" panose="020B0604020202020204" pitchFamily="34" charset="0"/>
        <a:buChar char="•"/>
        <a:defRPr sz="1800" kern="1200">
          <a:solidFill>
            <a:srgbClr val="60504D"/>
          </a:solidFill>
          <a:latin typeface="Arial"/>
          <a:ea typeface="+mn-ea"/>
          <a:cs typeface="Arial"/>
        </a:defRPr>
      </a:lvl1pPr>
      <a:lvl2pPr marL="559591" indent="-186530" algn="l" defTabSz="746121" rtl="0" eaLnBrk="1" latinLnBrk="0" hangingPunct="1">
        <a:lnSpc>
          <a:spcPct val="90000"/>
        </a:lnSpc>
        <a:spcBef>
          <a:spcPts val="408"/>
        </a:spcBef>
        <a:buFont typeface="Wingdings" panose="05000000000000000000" pitchFamily="2" charset="2"/>
        <a:buChar char="§"/>
        <a:defRPr sz="1800" kern="1200">
          <a:solidFill>
            <a:srgbClr val="60504D"/>
          </a:solidFill>
          <a:latin typeface="Arial"/>
          <a:ea typeface="+mn-ea"/>
          <a:cs typeface="Arial"/>
        </a:defRPr>
      </a:lvl2pPr>
      <a:lvl3pPr marL="932653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‒"/>
        <a:defRPr sz="1800" kern="1200">
          <a:solidFill>
            <a:srgbClr val="60504D"/>
          </a:solidFill>
          <a:latin typeface="Arial"/>
          <a:ea typeface="+mn-ea"/>
          <a:cs typeface="Arial"/>
        </a:defRPr>
      </a:lvl3pPr>
      <a:lvl4pPr marL="1305713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800" kern="1200">
          <a:solidFill>
            <a:srgbClr val="60504D"/>
          </a:solidFill>
          <a:latin typeface="Arial"/>
          <a:ea typeface="+mn-ea"/>
          <a:cs typeface="Arial"/>
        </a:defRPr>
      </a:lvl4pPr>
      <a:lvl5pPr marL="1678774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800" kern="1200">
          <a:solidFill>
            <a:srgbClr val="60504D"/>
          </a:solidFill>
          <a:latin typeface="Arial"/>
          <a:ea typeface="+mn-ea"/>
          <a:cs typeface="Arial"/>
        </a:defRPr>
      </a:lvl5pPr>
      <a:lvl6pPr marL="2051834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895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957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017" indent="-186530" algn="l" defTabSz="746121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61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121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83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244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304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365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426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487" algn="l" defTabSz="7461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547" y="4222929"/>
            <a:ext cx="7638012" cy="1242753"/>
          </a:xfrm>
          <a:prstGeom prst="rect">
            <a:avLst/>
          </a:prstGeom>
        </p:spPr>
        <p:txBody>
          <a:bodyPr vert="horz" lIns="74613" tIns="37308" rIns="74613" bIns="37308" rtlCol="0" anchor="ctr">
            <a:noAutofit/>
          </a:bodyPr>
          <a:lstStyle>
            <a:lvl1pPr algn="l" defTabSz="7461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800" cap="none" dirty="0" smtClean="0"/>
              <a:t>Mechanical - Locomotive</a:t>
            </a:r>
            <a:br>
              <a:rPr lang="en-CA" sz="2800" cap="none" dirty="0" smtClean="0"/>
            </a:br>
            <a:r>
              <a:rPr lang="en-CA" sz="2400" cap="none" dirty="0" smtClean="0"/>
              <a:t>Tom Lambrecht</a:t>
            </a:r>
            <a:br>
              <a:rPr lang="en-CA" sz="2400" cap="none" dirty="0" smtClean="0"/>
            </a:br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8357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812" y="356873"/>
            <a:ext cx="7701198" cy="509904"/>
          </a:xfrm>
        </p:spPr>
        <p:txBody>
          <a:bodyPr/>
          <a:lstStyle/>
          <a:p>
            <a:r>
              <a:rPr lang="en-US" dirty="0" smtClean="0"/>
              <a:t>Significant non-capital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Rail Grinding – New production grinder started on the system this week</a:t>
            </a:r>
          </a:p>
          <a:p>
            <a:endParaRPr lang="en-US" sz="2000" dirty="0" smtClean="0"/>
          </a:p>
          <a:p>
            <a:r>
              <a:rPr lang="en-US" sz="2000" dirty="0" smtClean="0"/>
              <a:t>Rail Flaw Detection – Increased testing to reduce service outages and ensure operating plan compliance for our customers.</a:t>
            </a:r>
          </a:p>
          <a:p>
            <a:endParaRPr lang="en-US" sz="2000" dirty="0"/>
          </a:p>
          <a:p>
            <a:r>
              <a:rPr lang="en-US" sz="2000" dirty="0" smtClean="0"/>
              <a:t>Geometry testing including autonomous testing.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Controlling cost - driving safety &amp; reliability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096" y="5119463"/>
            <a:ext cx="838200" cy="26160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11" y="4033963"/>
            <a:ext cx="1189273" cy="12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812" y="356873"/>
            <a:ext cx="7701198" cy="509904"/>
          </a:xfrm>
        </p:spPr>
        <p:txBody>
          <a:bodyPr/>
          <a:lstStyle/>
          <a:p>
            <a:r>
              <a:rPr lang="en-US" dirty="0" smtClean="0"/>
              <a:t>Success from partnerships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Work </a:t>
            </a:r>
            <a:r>
              <a:rPr lang="en-US" sz="2000" dirty="0"/>
              <a:t>in partnership with </a:t>
            </a:r>
            <a:r>
              <a:rPr lang="en-US" sz="2000" dirty="0" smtClean="0"/>
              <a:t>labor </a:t>
            </a:r>
            <a:r>
              <a:rPr lang="en-US" sz="2000" dirty="0"/>
              <a:t>organizations, service providers and material suppliers to achieve our goals.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Understanding of the environment we operate in (short work windows, high urgency).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Self-reliance and independence in execution of work.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Innovative and focused on identifying efficiencies.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Strict adherence to safety requirements, leaders in safety.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096" y="5119463"/>
            <a:ext cx="838200" cy="26160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6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7" y="4222929"/>
            <a:ext cx="7638012" cy="1242753"/>
          </a:xfrm>
        </p:spPr>
        <p:txBody>
          <a:bodyPr/>
          <a:lstStyle/>
          <a:p>
            <a:r>
              <a:rPr lang="en-CA" sz="2800" cap="none" dirty="0" smtClean="0"/>
              <a:t>CP Strategic Procurement &amp; Supply (SP&amp;S)</a:t>
            </a:r>
            <a:br>
              <a:rPr lang="en-CA" sz="2800" cap="none" dirty="0" smtClean="0"/>
            </a:br>
            <a:r>
              <a:rPr lang="en-CA" sz="2400" cap="none" dirty="0" smtClean="0"/>
              <a:t>Chad Rolstad</a:t>
            </a:r>
            <a:br>
              <a:rPr lang="en-CA" sz="2400" cap="none" dirty="0" smtClean="0"/>
            </a:br>
            <a:endParaRPr lang="en-CA" sz="2400" cap="none" dirty="0"/>
          </a:p>
        </p:txBody>
      </p:sp>
    </p:spTree>
    <p:extLst>
      <p:ext uri="{BB962C8B-B14F-4D97-AF65-F5344CB8AC3E}">
        <p14:creationId xmlns:p14="http://schemas.microsoft.com/office/powerpoint/2010/main" val="25958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9093" y="53804"/>
            <a:ext cx="9195679" cy="565149"/>
          </a:xfrm>
          <a:prstGeom prst="rect">
            <a:avLst/>
          </a:prstGeom>
        </p:spPr>
        <p:txBody>
          <a:bodyPr vert="horz" lIns="74615" tIns="37308" rIns="74615" bIns="37308" rtlCol="0" anchor="ctr">
            <a:noAutofit/>
          </a:bodyPr>
          <a:lstStyle>
            <a:lvl1pPr algn="l" defTabSz="746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 cap="all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0" dirty="0" smtClean="0">
                <a:solidFill>
                  <a:srgbClr val="B61E36"/>
                </a:solidFill>
              </a:rPr>
              <a:t>Our foundations </a:t>
            </a:r>
            <a:endParaRPr lang="en-US" sz="1800" b="0" dirty="0">
              <a:solidFill>
                <a:srgbClr val="B61E36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70063"/>
            <a:ext cx="79676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90" y="50846"/>
            <a:ext cx="8945165" cy="297787"/>
          </a:xfrm>
        </p:spPr>
        <p:txBody>
          <a:bodyPr/>
          <a:lstStyle/>
          <a:p>
            <a:r>
              <a:rPr lang="en-US" sz="1400" b="0" dirty="0" smtClean="0"/>
              <a:t>Strategic procurement &amp; supply (SP&amp;S) vision </a:t>
            </a:r>
            <a:endParaRPr lang="en-US" sz="1400" b="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2910" y="5098356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B61E36"/>
                </a:solidFill>
              </a:rPr>
              <a:t>Slide </a:t>
            </a:r>
            <a:r>
              <a:rPr lang="en-US" sz="1000" b="1" dirty="0">
                <a:solidFill>
                  <a:srgbClr val="B61E36"/>
                </a:solidFill>
              </a:rPr>
              <a:t>2</a:t>
            </a:r>
            <a:r>
              <a:rPr lang="en-US" sz="1000" b="1" dirty="0" smtClean="0">
                <a:solidFill>
                  <a:srgbClr val="B61E36"/>
                </a:solidFill>
              </a:rPr>
              <a:t> </a:t>
            </a:r>
            <a:endParaRPr lang="en-US" sz="1000" b="1" dirty="0">
              <a:solidFill>
                <a:srgbClr val="B61E36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65412" y="1554484"/>
            <a:ext cx="128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CP Foundations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05793" y="2434285"/>
            <a:ext cx="283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SP&amp;S Strategic (5-Year) Plan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63883" y="3280105"/>
            <a:ext cx="283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SP&amp;S Tactical Execution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830" y="438415"/>
            <a:ext cx="9097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808"/>
                </a:solidFill>
              </a:rPr>
              <a:t>Vision</a:t>
            </a:r>
            <a:r>
              <a:rPr lang="en-US" sz="1400" dirty="0" smtClean="0">
                <a:solidFill>
                  <a:srgbClr val="080808"/>
                </a:solidFill>
              </a:rPr>
              <a:t>: Strategic Procurement &amp; Supply will optimize supply chain processes to </a:t>
            </a:r>
            <a:r>
              <a:rPr lang="en-US" sz="1400" b="1" u="sng" dirty="0" smtClean="0">
                <a:solidFill>
                  <a:srgbClr val="080808"/>
                </a:solidFill>
              </a:rPr>
              <a:t>deliver safe &amp; reliable goods and services</a:t>
            </a:r>
            <a:r>
              <a:rPr lang="en-US" sz="1400" b="1" dirty="0" smtClean="0">
                <a:solidFill>
                  <a:srgbClr val="080808"/>
                </a:solidFill>
              </a:rPr>
              <a:t> </a:t>
            </a:r>
            <a:r>
              <a:rPr lang="en-US" sz="1400" dirty="0" smtClean="0">
                <a:solidFill>
                  <a:srgbClr val="080808"/>
                </a:solidFill>
              </a:rPr>
              <a:t>that maximize value to CP.  SP&amp;S commits to support and collaborate with our stakeholders in the development of innovative, timely and efficient solutions. We strive to become a leader in delivering transformational ideas that build on the core foundations of CP. </a:t>
            </a:r>
            <a:endParaRPr lang="en-US" sz="1400" dirty="0">
              <a:solidFill>
                <a:srgbClr val="080808"/>
              </a:solidFill>
            </a:endParaRPr>
          </a:p>
        </p:txBody>
      </p:sp>
      <p:pic>
        <p:nvPicPr>
          <p:cNvPr id="2050" name="Picture 2" descr="C:\Users\JOH0583\Desktop\CP-Foundatio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26" y="3860796"/>
            <a:ext cx="3438715" cy="13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829" y="1369818"/>
            <a:ext cx="454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rgbClr val="080808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08080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8" y="1543312"/>
            <a:ext cx="7151632" cy="223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38" y="315307"/>
            <a:ext cx="5628534" cy="509904"/>
          </a:xfrm>
        </p:spPr>
        <p:txBody>
          <a:bodyPr/>
          <a:lstStyle/>
          <a:p>
            <a:r>
              <a:rPr lang="en-US" dirty="0" smtClean="0"/>
              <a:t>Key 2018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24" y="1306658"/>
            <a:ext cx="8681919" cy="3264535"/>
          </a:xfrm>
        </p:spPr>
        <p:txBody>
          <a:bodyPr/>
          <a:lstStyle/>
          <a:p>
            <a:r>
              <a:rPr lang="en-US" b="1" dirty="0" smtClean="0">
                <a:solidFill>
                  <a:srgbClr val="080808"/>
                </a:solidFill>
              </a:rPr>
              <a:t>Supply Chain Execution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Establishment &amp; Reporting of KPI’s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Inventory Planning &amp; Rationalization</a:t>
            </a:r>
          </a:p>
          <a:p>
            <a:r>
              <a:rPr lang="en-US" b="1" dirty="0" smtClean="0">
                <a:solidFill>
                  <a:srgbClr val="080808"/>
                </a:solidFill>
              </a:rPr>
              <a:t>Locomotive Strategy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Fleet Expansion/Modernization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Maintenance Component Strategy</a:t>
            </a:r>
          </a:p>
          <a:p>
            <a:r>
              <a:rPr lang="en-US" b="1" dirty="0" smtClean="0">
                <a:solidFill>
                  <a:srgbClr val="080808"/>
                </a:solidFill>
              </a:rPr>
              <a:t>Scrap Tie &amp; Metal Recovery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Developing New Partnerships</a:t>
            </a:r>
            <a:endParaRPr lang="en-US" sz="1400" b="1" dirty="0" smtClean="0">
              <a:solidFill>
                <a:srgbClr val="080808"/>
              </a:solidFill>
            </a:endParaRPr>
          </a:p>
          <a:p>
            <a:r>
              <a:rPr lang="en-US" b="1" dirty="0" smtClean="0">
                <a:solidFill>
                  <a:srgbClr val="080808"/>
                </a:solidFill>
              </a:rPr>
              <a:t>Engineering Services 	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End to End Process Redesign</a:t>
            </a:r>
            <a:endParaRPr lang="en-US" sz="1400" b="1" dirty="0" smtClean="0">
              <a:solidFill>
                <a:srgbClr val="080808"/>
              </a:solidFill>
            </a:endParaRPr>
          </a:p>
          <a:p>
            <a:r>
              <a:rPr lang="en-US" b="1" dirty="0" smtClean="0">
                <a:solidFill>
                  <a:srgbClr val="080808"/>
                </a:solidFill>
              </a:rPr>
              <a:t>Fleet Vehicle Utilization</a:t>
            </a:r>
          </a:p>
          <a:p>
            <a:pPr lvl="1"/>
            <a:r>
              <a:rPr lang="en-US" sz="1400" dirty="0" smtClean="0">
                <a:solidFill>
                  <a:srgbClr val="080808"/>
                </a:solidFill>
              </a:rPr>
              <a:t>Technology Implementation</a:t>
            </a:r>
          </a:p>
          <a:p>
            <a:pPr marL="373075" lvl="1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0568" y="835891"/>
            <a:ext cx="7622616" cy="304800"/>
          </a:xfrm>
        </p:spPr>
        <p:txBody>
          <a:bodyPr/>
          <a:lstStyle/>
          <a:p>
            <a:r>
              <a:rPr lang="en-US" dirty="0" smtClean="0"/>
              <a:t>Strategic procurement &amp; Supply</a:t>
            </a:r>
          </a:p>
        </p:txBody>
      </p:sp>
    </p:spTree>
    <p:extLst>
      <p:ext uri="{BB962C8B-B14F-4D97-AF65-F5344CB8AC3E}">
        <p14:creationId xmlns:p14="http://schemas.microsoft.com/office/powerpoint/2010/main" val="20520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29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09" y="202926"/>
            <a:ext cx="9340961" cy="509904"/>
          </a:xfrm>
        </p:spPr>
        <p:txBody>
          <a:bodyPr/>
          <a:lstStyle/>
          <a:p>
            <a:r>
              <a:rPr lang="en-US" sz="2000" dirty="0" smtClean="0"/>
              <a:t>Mechanical – philosophy / guiding principles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80" y="507973"/>
            <a:ext cx="7833018" cy="4493420"/>
          </a:xfrm>
        </p:spPr>
        <p:txBody>
          <a:bodyPr/>
          <a:lstStyle/>
          <a:p>
            <a:pPr marL="0" indent="0">
              <a:buNone/>
            </a:pPr>
            <a:endParaRPr lang="en-CA" sz="1400" b="1" dirty="0" smtClean="0"/>
          </a:p>
          <a:p>
            <a:pPr marL="0" indent="0">
              <a:buNone/>
            </a:pPr>
            <a:r>
              <a:rPr lang="en-CA" sz="2000" b="1" dirty="0" smtClean="0"/>
              <a:t>Keep it Simple</a:t>
            </a:r>
            <a:endParaRPr lang="en-CA" sz="2000" dirty="0"/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Tried and proven technology</a:t>
            </a:r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Standardization, Parts Interchangeability, Inventory Management</a:t>
            </a:r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Enhanced </a:t>
            </a:r>
            <a:r>
              <a:rPr lang="en-CA" dirty="0"/>
              <a:t>reliability of CP Equipment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sz="1000" b="1" dirty="0"/>
          </a:p>
          <a:p>
            <a:pPr marL="0" lvl="1" indent="0">
              <a:buSzPct val="110000"/>
              <a:buNone/>
            </a:pPr>
            <a:r>
              <a:rPr lang="en-CA" sz="2000" b="1" dirty="0" smtClean="0"/>
              <a:t>Competitive Supply Base</a:t>
            </a:r>
            <a:endParaRPr lang="en-CA" sz="2000" b="1" dirty="0"/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Move away from long term service agreements</a:t>
            </a:r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Price is only one component:  Quality, Delivery, Capability, Warranty</a:t>
            </a:r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dirty="0" smtClean="0"/>
              <a:t>artnerships in product development and compatibility </a:t>
            </a:r>
            <a:br>
              <a:rPr lang="en-CA" dirty="0" smtClean="0"/>
            </a:br>
            <a:endParaRPr lang="en-CA" sz="1000" b="1" dirty="0" smtClean="0"/>
          </a:p>
          <a:p>
            <a:pPr marL="0" indent="0">
              <a:buNone/>
            </a:pPr>
            <a:r>
              <a:rPr lang="en-CA" sz="2000" b="1" dirty="0" smtClean="0"/>
              <a:t>Leverage Technology – Constructive vs. Disruptive </a:t>
            </a:r>
            <a:endParaRPr lang="en-CA" sz="2000" b="1" dirty="0"/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Data to drive better decisions</a:t>
            </a:r>
          </a:p>
          <a:p>
            <a:pPr marL="603643" lvl="2" indent="-230581">
              <a:buSzPct val="110000"/>
              <a:buFont typeface="Arial" panose="020B0604020202020204" pitchFamily="34" charset="0"/>
              <a:buChar char="•"/>
            </a:pPr>
            <a:r>
              <a:rPr lang="en-CA" dirty="0" smtClean="0"/>
              <a:t>A safer, more efficient railroad </a:t>
            </a:r>
          </a:p>
          <a:p>
            <a:pPr marL="0" lvl="1" indent="0">
              <a:buSzPct val="110000"/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2380" y="3082290"/>
            <a:ext cx="8545484" cy="745411"/>
          </a:xfrm>
          <a:prstGeom prst="rect">
            <a:avLst/>
          </a:prstGeom>
        </p:spPr>
        <p:txBody>
          <a:bodyPr vert="horz" lIns="74615" tIns="37308" rIns="74615" bIns="37308" rtlCol="0">
            <a:noAutofit/>
          </a:bodyPr>
          <a:lstStyle>
            <a:lvl1pPr marL="230581" indent="-230581" algn="l" defTabSz="746150" rtl="0" eaLnBrk="1" latinLnBrk="0" hangingPunct="1">
              <a:lnSpc>
                <a:spcPct val="90000"/>
              </a:lnSpc>
              <a:spcBef>
                <a:spcPts val="816"/>
              </a:spcBef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1pPr>
            <a:lvl2pPr marL="559613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2pPr>
            <a:lvl3pPr marL="932688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‒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3pPr>
            <a:lvl4pPr marL="1305763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4pPr>
            <a:lvl5pPr marL="1678838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5pPr>
            <a:lvl6pPr marL="2051914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989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8064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1139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14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41393" y="3731038"/>
            <a:ext cx="8545484" cy="1669098"/>
          </a:xfrm>
          <a:prstGeom prst="rect">
            <a:avLst/>
          </a:prstGeom>
        </p:spPr>
        <p:txBody>
          <a:bodyPr vert="horz" lIns="74615" tIns="37308" rIns="74615" bIns="37308" rtlCol="0">
            <a:noAutofit/>
          </a:bodyPr>
          <a:lstStyle>
            <a:lvl1pPr marL="230581" indent="-230581" algn="l" defTabSz="746150" rtl="0" eaLnBrk="1" latinLnBrk="0" hangingPunct="1">
              <a:lnSpc>
                <a:spcPct val="90000"/>
              </a:lnSpc>
              <a:spcBef>
                <a:spcPts val="816"/>
              </a:spcBef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1pPr>
            <a:lvl2pPr marL="559613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2pPr>
            <a:lvl3pPr marL="932688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‒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3pPr>
            <a:lvl4pPr marL="1305763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4pPr>
            <a:lvl5pPr marL="1678838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5pPr>
            <a:lvl6pPr marL="2051914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989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8064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1139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 dirty="0" smtClean="0"/>
          </a:p>
          <a:p>
            <a:endParaRPr lang="en-CA" sz="1200" dirty="0" smtClean="0"/>
          </a:p>
          <a:p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7890" y="4565587"/>
            <a:ext cx="8972328" cy="779132"/>
            <a:chOff x="517890" y="4565587"/>
            <a:chExt cx="8972328" cy="779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27" t="16550" b="45251"/>
            <a:stretch/>
          </p:blipFill>
          <p:spPr>
            <a:xfrm>
              <a:off x="8630836" y="4565587"/>
              <a:ext cx="572171" cy="60861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83"/>
            <a:stretch/>
          </p:blipFill>
          <p:spPr bwMode="auto">
            <a:xfrm>
              <a:off x="1013961" y="4595003"/>
              <a:ext cx="547801" cy="57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9" r="63886"/>
            <a:stretch/>
          </p:blipFill>
          <p:spPr bwMode="auto">
            <a:xfrm>
              <a:off x="2889081" y="4572484"/>
              <a:ext cx="610724" cy="59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8" r="42883"/>
            <a:stretch/>
          </p:blipFill>
          <p:spPr bwMode="auto">
            <a:xfrm>
              <a:off x="4840302" y="4595003"/>
              <a:ext cx="573270" cy="57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4" r="20987"/>
            <a:stretch/>
          </p:blipFill>
          <p:spPr bwMode="auto">
            <a:xfrm>
              <a:off x="6746225" y="4584426"/>
              <a:ext cx="581115" cy="587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7890" y="5098498"/>
              <a:ext cx="89723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     Provide Service                              Cost Control                               Asset Utilization                                   Safety                                   Develop People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5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811" y="356873"/>
            <a:ext cx="8586163" cy="509904"/>
          </a:xfrm>
        </p:spPr>
        <p:txBody>
          <a:bodyPr/>
          <a:lstStyle/>
          <a:p>
            <a:r>
              <a:rPr lang="en-CA" dirty="0" smtClean="0"/>
              <a:t>Investing in the future – Locomotive initiatives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3940"/>
          <a:stretch/>
        </p:blipFill>
        <p:spPr>
          <a:xfrm>
            <a:off x="5507183" y="1002672"/>
            <a:ext cx="4073236" cy="33750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810" y="1002672"/>
            <a:ext cx="5075570" cy="3027161"/>
          </a:xfrm>
          <a:prstGeom prst="rect">
            <a:avLst/>
          </a:prstGeom>
        </p:spPr>
        <p:txBody>
          <a:bodyPr vert="horz" lIns="74613" tIns="37308" rIns="74613" bIns="37308" rtlCol="0">
            <a:noAutofit/>
          </a:bodyPr>
          <a:lstStyle/>
          <a:p>
            <a:pPr>
              <a:lnSpc>
                <a:spcPct val="90000"/>
              </a:lnSpc>
              <a:spcBef>
                <a:spcPts val="816"/>
              </a:spcBef>
              <a:buSzPct val="11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60504D"/>
                </a:solidFill>
                <a:latin typeface="Arial"/>
                <a:cs typeface="Arial"/>
              </a:rPr>
              <a:t>Modernization of Legacy </a:t>
            </a:r>
            <a:r>
              <a:rPr lang="en-US" sz="2000" b="1" dirty="0" smtClean="0">
                <a:solidFill>
                  <a:srgbClr val="60504D"/>
                </a:solidFill>
                <a:latin typeface="Arial"/>
                <a:cs typeface="Arial"/>
              </a:rPr>
              <a:t>Equipment</a:t>
            </a: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504D"/>
                </a:solidFill>
                <a:cs typeface="Arial"/>
              </a:rPr>
              <a:t>Capital Efficient</a:t>
            </a:r>
            <a:endParaRPr lang="en-US" sz="2000" b="1" dirty="0">
              <a:solidFill>
                <a:srgbClr val="60504D"/>
              </a:solidFill>
              <a:cs typeface="Arial"/>
            </a:endParaRP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504D"/>
                </a:solidFill>
                <a:cs typeface="Arial"/>
              </a:rPr>
              <a:t>Proven Technology “Design for Reliability”</a:t>
            </a: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60504D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816"/>
              </a:spcBef>
              <a:buSzPct val="110000"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60504D"/>
                </a:solidFill>
                <a:latin typeface="Arial"/>
                <a:cs typeface="Arial"/>
              </a:rPr>
              <a:t>Restructure Maintenance Contracts</a:t>
            </a: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504D"/>
                </a:solidFill>
                <a:latin typeface="Arial"/>
                <a:cs typeface="Arial"/>
              </a:rPr>
              <a:t>250 </a:t>
            </a:r>
            <a:r>
              <a:rPr lang="en-US" sz="1800" dirty="0">
                <a:solidFill>
                  <a:srgbClr val="60504D"/>
                </a:solidFill>
                <a:latin typeface="Arial"/>
                <a:cs typeface="Arial"/>
              </a:rPr>
              <a:t>AC4400 “CP Maintenance</a:t>
            </a:r>
            <a:r>
              <a:rPr lang="en-US" sz="1800" dirty="0" smtClean="0">
                <a:solidFill>
                  <a:srgbClr val="60504D"/>
                </a:solidFill>
                <a:latin typeface="Arial"/>
                <a:cs typeface="Arial"/>
              </a:rPr>
              <a:t>” - 2019</a:t>
            </a:r>
            <a:endParaRPr lang="en-US" sz="1800" dirty="0">
              <a:solidFill>
                <a:srgbClr val="60504D"/>
              </a:solidFill>
              <a:latin typeface="Arial"/>
              <a:cs typeface="Arial"/>
            </a:endParaRP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504D"/>
                </a:solidFill>
                <a:latin typeface="Arial"/>
                <a:cs typeface="Arial"/>
              </a:rPr>
              <a:t>Trucks </a:t>
            </a:r>
            <a:r>
              <a:rPr lang="en-US" sz="1800" dirty="0">
                <a:solidFill>
                  <a:srgbClr val="60504D"/>
                </a:solidFill>
                <a:latin typeface="Arial"/>
                <a:cs typeface="Arial"/>
              </a:rPr>
              <a:t>&amp; Truck </a:t>
            </a:r>
            <a:r>
              <a:rPr lang="en-US" sz="1800" dirty="0" smtClean="0">
                <a:solidFill>
                  <a:srgbClr val="60504D"/>
                </a:solidFill>
                <a:latin typeface="Arial"/>
                <a:cs typeface="Arial"/>
              </a:rPr>
              <a:t>Components – Now</a:t>
            </a: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60504D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816"/>
              </a:spcBef>
              <a:buSzPct val="110000"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60504D"/>
                </a:solidFill>
                <a:latin typeface="Arial"/>
                <a:cs typeface="Arial"/>
              </a:rPr>
              <a:t>Technology</a:t>
            </a:r>
            <a:endParaRPr lang="en-US" sz="2000" b="1" dirty="0">
              <a:solidFill>
                <a:srgbClr val="60504D"/>
              </a:solidFill>
              <a:latin typeface="Arial"/>
              <a:cs typeface="Arial"/>
            </a:endParaRP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504D"/>
                </a:solidFill>
                <a:latin typeface="Arial"/>
                <a:cs typeface="Arial"/>
              </a:rPr>
              <a:t>Reliability</a:t>
            </a:r>
          </a:p>
          <a:p>
            <a:pPr marL="603641" lvl="2" indent="-230581">
              <a:lnSpc>
                <a:spcPct val="90000"/>
              </a:lnSpc>
              <a:spcBef>
                <a:spcPts val="408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504D"/>
                </a:solidFill>
                <a:latin typeface="Arial"/>
                <a:cs typeface="Arial"/>
              </a:rPr>
              <a:t>Fuel Savings</a:t>
            </a:r>
            <a:endParaRPr lang="en-US" sz="1800" dirty="0">
              <a:solidFill>
                <a:srgbClr val="60504D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7890" y="4565587"/>
            <a:ext cx="8972328" cy="779132"/>
            <a:chOff x="517890" y="4565587"/>
            <a:chExt cx="8972328" cy="779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27" t="16550" b="45251"/>
            <a:stretch/>
          </p:blipFill>
          <p:spPr>
            <a:xfrm>
              <a:off x="8630836" y="4565587"/>
              <a:ext cx="572171" cy="608610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83"/>
            <a:stretch/>
          </p:blipFill>
          <p:spPr bwMode="auto">
            <a:xfrm>
              <a:off x="1013961" y="4595003"/>
              <a:ext cx="547801" cy="57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9" r="63886"/>
            <a:stretch/>
          </p:blipFill>
          <p:spPr bwMode="auto">
            <a:xfrm>
              <a:off x="2889081" y="4572484"/>
              <a:ext cx="610724" cy="59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8" r="42883"/>
            <a:stretch/>
          </p:blipFill>
          <p:spPr bwMode="auto">
            <a:xfrm>
              <a:off x="4840302" y="4595003"/>
              <a:ext cx="573270" cy="57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4" r="20987"/>
            <a:stretch/>
          </p:blipFill>
          <p:spPr bwMode="auto">
            <a:xfrm>
              <a:off x="6746225" y="4584426"/>
              <a:ext cx="581115" cy="587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17890" y="5098498"/>
              <a:ext cx="89723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     Provide Service                              Cost Control                               Asset Utilization                                   Safety                                   Develop People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3" y="243982"/>
            <a:ext cx="8854501" cy="509904"/>
          </a:xfrm>
        </p:spPr>
        <p:txBody>
          <a:bodyPr/>
          <a:lstStyle/>
          <a:p>
            <a:r>
              <a:rPr lang="en-US" dirty="0" smtClean="0"/>
              <a:t>Locomotive technology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5127" y="1118227"/>
            <a:ext cx="4277473" cy="2288520"/>
          </a:xfrm>
          <a:prstGeom prst="rect">
            <a:avLst/>
          </a:prstGeom>
        </p:spPr>
        <p:txBody>
          <a:bodyPr vert="horz" lIns="74615" tIns="37308" rIns="74615" bIns="37308" rtlCol="0">
            <a:noAutofit/>
          </a:bodyPr>
          <a:lstStyle>
            <a:lvl1pPr marL="230581" indent="-230581" algn="l" defTabSz="746150" rtl="0" eaLnBrk="1" latinLnBrk="0" hangingPunct="1">
              <a:lnSpc>
                <a:spcPct val="90000"/>
              </a:lnSpc>
              <a:spcBef>
                <a:spcPts val="816"/>
              </a:spcBef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1pPr>
            <a:lvl2pPr marL="559613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2pPr>
            <a:lvl3pPr marL="932688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‒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3pPr>
            <a:lvl4pPr marL="1305763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4pPr>
            <a:lvl5pPr marL="1678838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504D"/>
                </a:solidFill>
                <a:latin typeface="Arial"/>
                <a:ea typeface="+mn-ea"/>
                <a:cs typeface="Arial"/>
              </a:defRPr>
            </a:lvl5pPr>
            <a:lvl6pPr marL="2051914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989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8064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1139" indent="-186538" algn="l" defTabSz="746150" rtl="0" eaLnBrk="1" latinLnBrk="0" hangingPunct="1">
              <a:lnSpc>
                <a:spcPct val="90000"/>
              </a:lnSpc>
              <a:spcBef>
                <a:spcPts val="40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Standardized Electrics Architecture:</a:t>
            </a:r>
          </a:p>
          <a:p>
            <a:r>
              <a:rPr lang="en-US" sz="1400" dirty="0" smtClean="0"/>
              <a:t>Open Standard Architecture, non-proprietary</a:t>
            </a:r>
          </a:p>
          <a:p>
            <a:r>
              <a:rPr lang="en-US" sz="1400" dirty="0" smtClean="0"/>
              <a:t>Host CP, OEM and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party apps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600" b="1" dirty="0" smtClean="0"/>
              <a:t>Auxiliary Card Cage (ACC):</a:t>
            </a:r>
            <a:endParaRPr lang="en-US" sz="1400" dirty="0" smtClean="0"/>
          </a:p>
          <a:p>
            <a:r>
              <a:rPr lang="en-US" sz="1400" dirty="0" smtClean="0"/>
              <a:t>Bring your Ethernet network device</a:t>
            </a:r>
          </a:p>
          <a:p>
            <a:r>
              <a:rPr lang="en-US" sz="1400" dirty="0" smtClean="0"/>
              <a:t>Software hosted on ACC HPAP Card</a:t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76506" y="3560496"/>
            <a:ext cx="3511945" cy="847474"/>
          </a:xfrm>
          <a:prstGeom prst="roundRect">
            <a:avLst>
              <a:gd name="adj" fmla="val 50000"/>
            </a:avLst>
          </a:prstGeom>
          <a:solidFill>
            <a:schemeClr val="bg2">
              <a:lumMod val="65000"/>
              <a:alpha val="15000"/>
            </a:schemeClr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>ACC = “iPhone”</a:t>
            </a:r>
          </a:p>
          <a:p>
            <a:pPr algn="ctr"/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</a:rPr>
              <a:t>Build an App for that!!!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3888451" y="3631913"/>
            <a:ext cx="2568993" cy="35232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83" y="557701"/>
            <a:ext cx="5343914" cy="34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7890" y="4565587"/>
            <a:ext cx="8972328" cy="779132"/>
            <a:chOff x="517890" y="4565587"/>
            <a:chExt cx="8972328" cy="7791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27" t="16550" b="45251"/>
            <a:stretch/>
          </p:blipFill>
          <p:spPr>
            <a:xfrm>
              <a:off x="8630836" y="4565587"/>
              <a:ext cx="572171" cy="608610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83"/>
            <a:stretch/>
          </p:blipFill>
          <p:spPr bwMode="auto">
            <a:xfrm>
              <a:off x="1013961" y="4595003"/>
              <a:ext cx="547801" cy="57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9" r="63886"/>
            <a:stretch/>
          </p:blipFill>
          <p:spPr bwMode="auto">
            <a:xfrm>
              <a:off x="2889081" y="4572484"/>
              <a:ext cx="610724" cy="59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8" r="42883"/>
            <a:stretch/>
          </p:blipFill>
          <p:spPr bwMode="auto">
            <a:xfrm>
              <a:off x="4840302" y="4595003"/>
              <a:ext cx="573270" cy="57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4" r="20987"/>
            <a:stretch/>
          </p:blipFill>
          <p:spPr bwMode="auto">
            <a:xfrm>
              <a:off x="6746225" y="4584426"/>
              <a:ext cx="581115" cy="587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17890" y="5098498"/>
              <a:ext cx="89723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     Provide Service                              Cost Control                               Asset Utilization                                   Safety                                   Develop People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6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6" y="3509010"/>
            <a:ext cx="6258444" cy="1977390"/>
          </a:xfrm>
        </p:spPr>
        <p:txBody>
          <a:bodyPr/>
          <a:lstStyle/>
          <a:p>
            <a:r>
              <a:rPr lang="en-CA" sz="2800" dirty="0" smtClean="0"/>
              <a:t>2018 Capital Program – </a:t>
            </a:r>
            <a:br>
              <a:rPr lang="en-CA" sz="2800" dirty="0" smtClean="0"/>
            </a:br>
            <a:r>
              <a:rPr lang="en-CA" sz="2800" dirty="0" smtClean="0"/>
              <a:t>objectives &amp; opportunities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1600" dirty="0" smtClean="0"/>
              <a:t>Justin </a:t>
            </a:r>
            <a:r>
              <a:rPr lang="en-CA" sz="1600" dirty="0" err="1" smtClean="0"/>
              <a:t>meyer</a:t>
            </a:r>
            <a:r>
              <a:rPr lang="en-CA" sz="1600" dirty="0" smtClean="0"/>
              <a:t>, </a:t>
            </a:r>
            <a:r>
              <a:rPr lang="en-CA" sz="1600" dirty="0" err="1" smtClean="0"/>
              <a:t>vp</a:t>
            </a:r>
            <a:r>
              <a:rPr lang="en-CA" sz="1600" dirty="0" smtClean="0"/>
              <a:t> engineering Planning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761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foundations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Driving </a:t>
            </a:r>
            <a:r>
              <a:rPr lang="en-US" dirty="0" smtClean="0"/>
              <a:t>change </a:t>
            </a:r>
            <a:r>
              <a:rPr lang="en-US" dirty="0"/>
              <a:t>and </a:t>
            </a:r>
            <a:r>
              <a:rPr lang="en-US" dirty="0" smtClean="0"/>
              <a:t>improvement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21556"/>
          <a:stretch/>
        </p:blipFill>
        <p:spPr>
          <a:xfrm>
            <a:off x="942580" y="2439793"/>
            <a:ext cx="7966500" cy="1946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810" y="5128948"/>
            <a:ext cx="838200" cy="26160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832401" y="1703513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Our Capital Plan and all Engineering activities must support our 5 Foundations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88" y="789113"/>
            <a:ext cx="3961917" cy="3935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to the next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/>
              <a:t>Reinvesting in the network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/>
              <a:t>Improving throughput and capacity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/>
              <a:t>Continued productivity gains lower our cost structure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/>
              <a:t>Better service offering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/>
              <a:t>Accelerated growth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096" y="5119463"/>
            <a:ext cx="838200" cy="26160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US" sz="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7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– Size 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Basic Replacement Historic Capital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" y="1734713"/>
            <a:ext cx="4256907" cy="2397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16" y="2155581"/>
            <a:ext cx="4724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71234"/>
                </a:solidFill>
              </a:rPr>
              <a:t>2018 Engineering Capital Range </a:t>
            </a:r>
            <a:r>
              <a:rPr lang="en-US" sz="4400" dirty="0" smtClean="0">
                <a:solidFill>
                  <a:srgbClr val="B71234"/>
                </a:solidFill>
              </a:rPr>
              <a:t>~</a:t>
            </a:r>
            <a:r>
              <a:rPr lang="en-US" sz="4500" dirty="0" smtClean="0">
                <a:solidFill>
                  <a:srgbClr val="B71234"/>
                </a:solidFill>
              </a:rPr>
              <a:t>$720 </a:t>
            </a:r>
            <a:r>
              <a:rPr lang="en-US" sz="1400" dirty="0" smtClean="0">
                <a:solidFill>
                  <a:srgbClr val="B71234"/>
                </a:solidFill>
              </a:rPr>
              <a:t>million (CDN) </a:t>
            </a:r>
          </a:p>
          <a:p>
            <a:pPr algn="ctr"/>
            <a:endParaRPr lang="en-US" dirty="0" smtClean="0">
              <a:solidFill>
                <a:srgbClr val="B71234"/>
              </a:solidFill>
            </a:endParaRPr>
          </a:p>
          <a:p>
            <a:pPr algn="ctr"/>
            <a:r>
              <a:rPr lang="en-US" dirty="0" smtClean="0">
                <a:solidFill>
                  <a:srgbClr val="B71234"/>
                </a:solidFill>
              </a:rPr>
              <a:t>Basic replacement capital</a:t>
            </a:r>
            <a:endParaRPr lang="en-US" dirty="0">
              <a:solidFill>
                <a:srgbClr val="B712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096" y="5119463"/>
            <a:ext cx="838200" cy="26160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581" y="1470660"/>
            <a:ext cx="435251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812" y="356873"/>
            <a:ext cx="7701198" cy="509904"/>
          </a:xfrm>
        </p:spPr>
        <p:txBody>
          <a:bodyPr/>
          <a:lstStyle/>
          <a:p>
            <a:r>
              <a:rPr lang="en-US" dirty="0" smtClean="0"/>
              <a:t>Engineering track Programs – 2018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4970" y="1438275"/>
            <a:ext cx="4144146" cy="3264535"/>
          </a:xfrm>
        </p:spPr>
        <p:txBody>
          <a:bodyPr wrap="square"/>
          <a:lstStyle/>
          <a:p>
            <a:pPr>
              <a:spcAft>
                <a:spcPts val="600"/>
              </a:spcAft>
            </a:pPr>
            <a:r>
              <a:rPr lang="en-US" dirty="0" smtClean="0"/>
              <a:t>196 </a:t>
            </a:r>
            <a:r>
              <a:rPr lang="en-US" dirty="0"/>
              <a:t>m</a:t>
            </a:r>
            <a:r>
              <a:rPr lang="en-US" dirty="0" smtClean="0"/>
              <a:t>iles of new </a:t>
            </a:r>
            <a:r>
              <a:rPr lang="en-US" dirty="0"/>
              <a:t>r</a:t>
            </a:r>
            <a:r>
              <a:rPr lang="en-US" dirty="0" smtClean="0"/>
              <a:t>ail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92 </a:t>
            </a:r>
            <a:r>
              <a:rPr lang="en-US" dirty="0"/>
              <a:t>m</a:t>
            </a:r>
            <a:r>
              <a:rPr lang="en-US" dirty="0" smtClean="0"/>
              <a:t>iles of relay </a:t>
            </a:r>
            <a:r>
              <a:rPr lang="en-US" dirty="0"/>
              <a:t>r</a:t>
            </a:r>
            <a:r>
              <a:rPr lang="en-US" dirty="0" smtClean="0"/>
              <a:t>ail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1,170,000 </a:t>
            </a:r>
            <a:r>
              <a:rPr lang="en-US" dirty="0"/>
              <a:t>c</a:t>
            </a:r>
            <a:r>
              <a:rPr lang="en-US" dirty="0" smtClean="0"/>
              <a:t>ross </a:t>
            </a:r>
            <a:r>
              <a:rPr lang="en-US" dirty="0"/>
              <a:t>t</a:t>
            </a:r>
            <a:r>
              <a:rPr lang="en-US" dirty="0" smtClean="0"/>
              <a:t>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71 </a:t>
            </a:r>
            <a:r>
              <a:rPr lang="en-US" dirty="0"/>
              <a:t>m</a:t>
            </a:r>
            <a:r>
              <a:rPr lang="en-US" dirty="0" smtClean="0"/>
              <a:t>iles of out of face and </a:t>
            </a:r>
            <a:r>
              <a:rPr lang="en-US" dirty="0"/>
              <a:t>s</a:t>
            </a:r>
            <a:r>
              <a:rPr lang="en-US" dirty="0" smtClean="0"/>
              <a:t>pot </a:t>
            </a:r>
            <a:r>
              <a:rPr lang="en-US" dirty="0"/>
              <a:t>b</a:t>
            </a:r>
            <a:r>
              <a:rPr lang="en-US" dirty="0" smtClean="0"/>
              <a:t>allast </a:t>
            </a:r>
            <a:r>
              <a:rPr lang="en-US" dirty="0"/>
              <a:t>r</a:t>
            </a:r>
            <a:r>
              <a:rPr lang="en-US" dirty="0" smtClean="0"/>
              <a:t>enewal </a:t>
            </a:r>
            <a:r>
              <a:rPr lang="en-US" sz="1600" dirty="0" smtClean="0"/>
              <a:t>(BC &amp; North Line)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79 </a:t>
            </a:r>
            <a:r>
              <a:rPr lang="en-US" dirty="0"/>
              <a:t>t</a:t>
            </a:r>
            <a:r>
              <a:rPr lang="en-US" dirty="0" smtClean="0"/>
              <a:t>urnouts </a:t>
            </a:r>
            <a:br>
              <a:rPr lang="en-US" dirty="0" smtClean="0"/>
            </a:br>
            <a:r>
              <a:rPr lang="en-US" sz="1600" dirty="0" smtClean="0"/>
              <a:t>(skewed to our Western corridor)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Target 23,000 </a:t>
            </a:r>
            <a:r>
              <a:rPr lang="en-US" dirty="0"/>
              <a:t>j</a:t>
            </a:r>
            <a:r>
              <a:rPr lang="en-US" dirty="0" smtClean="0"/>
              <a:t>oints </a:t>
            </a:r>
            <a:r>
              <a:rPr lang="en-US" dirty="0"/>
              <a:t>e</a:t>
            </a:r>
            <a:r>
              <a:rPr lang="en-US" dirty="0" smtClean="0"/>
              <a:t>liminated </a:t>
            </a:r>
            <a:r>
              <a:rPr lang="en-US" sz="1600" dirty="0" smtClean="0"/>
              <a:t>(continued intensified focus)</a:t>
            </a:r>
          </a:p>
          <a:p>
            <a:r>
              <a:rPr lang="en-US" sz="1200" i="1" dirty="0" smtClean="0"/>
              <a:t>All numbers approximate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29" b="1164"/>
          <a:stretch/>
        </p:blipFill>
        <p:spPr>
          <a:xfrm>
            <a:off x="4849116" y="1324599"/>
            <a:ext cx="5061016" cy="4016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096" y="5119463"/>
            <a:ext cx="838200" cy="26160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en-US" sz="1100" dirty="0" smtClean="0"/>
              <a:t>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586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P">
      <a:dk1>
        <a:srgbClr val="62514E"/>
      </a:dk1>
      <a:lt1>
        <a:sysClr val="window" lastClr="FFFFFF"/>
      </a:lt1>
      <a:dk2>
        <a:srgbClr val="C32032"/>
      </a:dk2>
      <a:lt2>
        <a:srgbClr val="FFFFFF"/>
      </a:lt2>
      <a:accent1>
        <a:srgbClr val="62514E"/>
      </a:accent1>
      <a:accent2>
        <a:srgbClr val="A59383"/>
      </a:accent2>
      <a:accent3>
        <a:srgbClr val="C32032"/>
      </a:accent3>
      <a:accent4>
        <a:srgbClr val="00ABC7"/>
      </a:accent4>
      <a:accent5>
        <a:srgbClr val="FFC843"/>
      </a:accent5>
      <a:accent6>
        <a:srgbClr val="701D46"/>
      </a:accent6>
      <a:hlink>
        <a:srgbClr val="0563C1"/>
      </a:hlink>
      <a:folHlink>
        <a:srgbClr val="954F72"/>
      </a:folHlink>
    </a:clrScheme>
    <a:fontScheme name="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P">
      <a:dk1>
        <a:srgbClr val="62514E"/>
      </a:dk1>
      <a:lt1>
        <a:sysClr val="window" lastClr="FFFFFF"/>
      </a:lt1>
      <a:dk2>
        <a:srgbClr val="C32032"/>
      </a:dk2>
      <a:lt2>
        <a:srgbClr val="FFFFFF"/>
      </a:lt2>
      <a:accent1>
        <a:srgbClr val="62514E"/>
      </a:accent1>
      <a:accent2>
        <a:srgbClr val="A59383"/>
      </a:accent2>
      <a:accent3>
        <a:srgbClr val="C32032"/>
      </a:accent3>
      <a:accent4>
        <a:srgbClr val="00ABC7"/>
      </a:accent4>
      <a:accent5>
        <a:srgbClr val="FFC843"/>
      </a:accent5>
      <a:accent6>
        <a:srgbClr val="701D46"/>
      </a:accent6>
      <a:hlink>
        <a:srgbClr val="0563C1"/>
      </a:hlink>
      <a:folHlink>
        <a:srgbClr val="954F72"/>
      </a:folHlink>
    </a:clrScheme>
    <a:fontScheme name="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CD9CE78DAB43AE0B790F0CE91F5E" ma:contentTypeVersion="0" ma:contentTypeDescription="Create a new document." ma:contentTypeScope="" ma:versionID="38922dd1dff7e2b951586855bd0c33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097F96-F508-46A2-BA72-BEBDEEFA2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FA2F34-3176-4624-A3E1-8B0554D8E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93E97-F7DD-42FE-99CF-95D91B5E915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10783</TotalTime>
  <Words>532</Words>
  <Application>Microsoft Office PowerPoint</Application>
  <PresentationFormat>Custom</PresentationFormat>
  <Paragraphs>129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2_Office Theme</vt:lpstr>
      <vt:lpstr>PowerPoint Presentation</vt:lpstr>
      <vt:lpstr>Mechanical – philosophy / guiding principles</vt:lpstr>
      <vt:lpstr>Investing in the future – Locomotive initiatives</vt:lpstr>
      <vt:lpstr>Locomotive technology</vt:lpstr>
      <vt:lpstr>2018 Capital Program –  objectives &amp; opportunities  Justin meyer, vp engineering Planning</vt:lpstr>
      <vt:lpstr>Our foundations</vt:lpstr>
      <vt:lpstr>Taking it to the next level</vt:lpstr>
      <vt:lpstr>Engineering – Size up</vt:lpstr>
      <vt:lpstr>Engineering track Programs – 2018</vt:lpstr>
      <vt:lpstr>Significant non-capital activities</vt:lpstr>
      <vt:lpstr>Success from partnerships</vt:lpstr>
      <vt:lpstr>CP Strategic Procurement &amp; Supply (SP&amp;S) Chad Rolstad </vt:lpstr>
      <vt:lpstr>PowerPoint Presentation</vt:lpstr>
      <vt:lpstr>Strategic procurement &amp; supply (SP&amp;S) vision </vt:lpstr>
      <vt:lpstr>Key 2018 Objectives </vt:lpstr>
      <vt:lpstr>Questions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INTERMODAL</dc:title>
  <dc:creator>Cameron, Julia</dc:creator>
  <cp:lastModifiedBy>Cosmo Skotniski</cp:lastModifiedBy>
  <cp:revision>716</cp:revision>
  <cp:lastPrinted>2017-02-10T21:12:03Z</cp:lastPrinted>
  <dcterms:created xsi:type="dcterms:W3CDTF">2014-09-04T16:49:34Z</dcterms:created>
  <dcterms:modified xsi:type="dcterms:W3CDTF">2018-06-11T15:53:08Z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0x0101003E4ECD9CE78DAB43AE0B790F0CE91F5E</vt:lpwstr>
  </property>
</Properties>
</file>